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1" r:id="rId2"/>
    <p:sldId id="278" r:id="rId3"/>
    <p:sldId id="853" r:id="rId4"/>
    <p:sldId id="863" r:id="rId5"/>
    <p:sldId id="876" r:id="rId6"/>
    <p:sldId id="864" r:id="rId7"/>
    <p:sldId id="339" r:id="rId8"/>
    <p:sldId id="867" r:id="rId9"/>
    <p:sldId id="869" r:id="rId10"/>
    <p:sldId id="870" r:id="rId11"/>
    <p:sldId id="871" r:id="rId12"/>
    <p:sldId id="873" r:id="rId13"/>
    <p:sldId id="874" r:id="rId14"/>
    <p:sldId id="877" r:id="rId15"/>
    <p:sldId id="862" r:id="rId16"/>
    <p:sldId id="491" r:id="rId17"/>
  </p:sldIdLst>
  <p:sldSz cx="12192000" cy="6858000"/>
  <p:notesSz cx="7019925" cy="9305925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onc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244061"/>
    <a:srgbClr val="7F2F2D"/>
    <a:srgbClr val="9B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86417" autoAdjust="0"/>
  </p:normalViewPr>
  <p:slideViewPr>
    <p:cSldViewPr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325991-3BC5-4D51-9572-93F41331A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2F0BD-A911-4BF6-B399-B68BF8A3DA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8E3F7A-658E-4D27-B8A7-F5B86DAA14A2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DBABB-8251-4575-A01E-CC4424225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5A16C-9C73-43FB-9375-95BD3056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69" tIns="46635" rIns="93269" bIns="466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A1762B-B3A1-43A6-8643-9185941F0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1960A7-8FE2-4666-8D7A-3C9B141FC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F644B-9AEF-4B94-B763-9C1F6B2FC2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906720A-A69C-4B86-A4E6-8312211BF0F8}" type="datetimeFigureOut">
              <a:rPr lang="en-CA"/>
              <a:pPr>
                <a:defRPr/>
              </a:pPr>
              <a:t>2020-11-12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B12018-F2EA-43AD-91D6-49F57D285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5" rIns="93269" bIns="46635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713A75-BF3C-4E3A-BF74-31B32CD89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263" y="4421188"/>
            <a:ext cx="5613400" cy="4187825"/>
          </a:xfrm>
          <a:prstGeom prst="rect">
            <a:avLst/>
          </a:prstGeom>
        </p:spPr>
        <p:txBody>
          <a:bodyPr vert="horz" lIns="93269" tIns="46635" rIns="93269" bIns="4663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741A0-CEC8-4ACA-9E2B-7E1997BAF1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69" tIns="46635" rIns="93269" bIns="4663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66C5A-6317-4FE1-8CA0-A341D6434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69" tIns="46635" rIns="93269" bIns="466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F99524-DA41-4275-BCBE-6EB92C75918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7981C2C-7D30-4D19-B463-DEDC73B3E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9C3B54C-7190-465B-A57F-4D41DCEA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E16EB06-C1E5-4C9A-B8B5-83C854FB0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CC3544-7B87-468B-9E07-33541FBD2E63}" type="slidenum">
              <a:rPr lang="en-CA" altLang="en-US" smtClean="0"/>
              <a:pPr/>
              <a:t>1</a:t>
            </a:fld>
            <a:endParaRPr lang="en-CA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46B4E53-39A7-4251-8845-E9C29393F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70169A1-324D-4A8D-9CBB-A2C8DD310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29BD826-F829-4038-A6C1-F4E11528A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43DE1D-CE5C-45D7-8C4E-A8B6375817EA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2A8B-25B1-46BB-82B2-5735646F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2878-75B7-4B9D-8D2E-412C2C0B2513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CA7A7-12D3-4771-B610-F209B871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6EED-8721-4801-8337-9BA6C0B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C9A5-8BF9-438D-930C-00F50FA07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655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5688C-8F5E-4C20-BABB-0FA2D9AA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2160-AE7A-437B-9B00-07EA0EAA3244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23C4C-A2BB-4F3F-9C75-535F6677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0052-E598-4080-B023-4E1F3647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789C-BF09-4D54-AEA2-A4A5FCA8E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247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10C85-B2E4-45F5-9188-C8CF35C4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5DEE-F46D-4346-97E1-B32CF6C2CF7F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E6FF1-8F2F-44A1-A522-F1454779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6069-831B-49CE-9C46-62D6EC64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D0C5-A84B-4A4E-88E5-103769BD1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184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5168-357E-4580-9375-68825BEF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DE91-48C2-4E8A-B193-2A659D805B00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D01A-6391-41D4-B8B0-F1F918C3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28E98-5558-40FB-93AA-B3D1814B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AB59-9332-46FC-9B1C-BD1F1B80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28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11C50-265C-4C95-88D8-6690EDE3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0FD0-85F3-453D-B4D4-B00359ED28D9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B80B-5DE9-4595-8888-2ACE7466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A6516-7DF1-4D22-8A28-5731E259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65BB-3F1E-4241-B9C1-F0270AA1A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7142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33FAD7-9BC1-498D-B2CA-C631C3C4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DF37-AD31-4B02-8023-1BDA3949B865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720D2B-112A-4E7C-A084-3394216B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06D916-FEC1-48AE-B3C4-558731F6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52AA-FFD4-4FA7-9CE8-E0E1D5B0A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916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8B984A-BCB9-4375-BC85-124C22CC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5D0F-DCAB-4965-A801-64876B6B5DA8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6B093B-3F53-4ED3-8EC1-BD795129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747A1D-478D-4911-87AE-35AAA2C1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5CAF-163D-467A-ABDF-FAD31B3B9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221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F0CFED-BCEB-4BD5-BF1D-A79EC454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8504-8B71-428B-B7A2-7EA0AF9466D3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45749C-7CEF-4409-906E-4BCCCA5A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09E97D-F101-41B5-9712-ABBC662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6FC2-92A9-4174-AA09-924E71E71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023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D06DA2-8636-4EA5-B546-76D5407A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E6F6-4867-4E90-AD5C-65254B79BBA2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4E0C95-F8E8-4BC2-9003-DE3F4886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52A507-6E5D-436C-9D8C-538E7A9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B9F8-6573-498C-B7B6-770428D8C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508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EEFBC6-18C4-4136-BFD4-ECA30141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50B3-E5D7-485B-9113-2E083DE47EB0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BB3708-1855-40E5-9067-93B0D677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4003B4-D649-45C1-B7D9-D52E8AB2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7219-BFDA-4A23-A515-0C3D93097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0612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7BC3D3-A610-48D7-92CC-5B86FEB5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D40C-628F-4665-956D-0110189BA267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5D418C-C71E-49E2-8FD9-E1533D3E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FD9D7-AEEC-4B40-B607-22ED8A32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81F9-4AE5-4AAF-94E7-B8F65F692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780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311CD0-8D58-429A-B3A4-7DE9A9B100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546090-E325-4E26-A82C-81D6C12B6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D493-C7F5-4B94-9F1C-1FC0DE87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D5BAD7-914A-4B04-9828-7BCE037DEE17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26EB-7E35-4C06-B106-98D787DFC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F24F-51E5-469E-B431-3D5391D76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0873A1-BEF9-4511-A819-39D47B0AA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3.statcan.gc.ca/imdb/p3VD.pl?Function=getVD&amp;TVD=30753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fnetb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>
            <a:extLst>
              <a:ext uri="{FF2B5EF4-FFF2-40B4-BE49-F238E27FC236}">
                <a16:creationId xmlns:a16="http://schemas.microsoft.com/office/drawing/2014/main" id="{B4D5BC11-D3C2-4B9E-BA95-FFCC22EECE9F}"/>
              </a:ext>
            </a:extLst>
          </p:cNvPr>
          <p:cNvGrpSpPr>
            <a:grpSpLocks/>
          </p:cNvGrpSpPr>
          <p:nvPr/>
        </p:nvGrpSpPr>
        <p:grpSpPr bwMode="auto">
          <a:xfrm>
            <a:off x="-24680" y="0"/>
            <a:ext cx="5241925" cy="6858000"/>
            <a:chOff x="0" y="0"/>
            <a:chExt cx="5738949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8C45EB-A5BD-4036-9B26-0B8D119DD08D}"/>
                </a:ext>
              </a:extLst>
            </p:cNvPr>
            <p:cNvSpPr/>
            <p:nvPr/>
          </p:nvSpPr>
          <p:spPr>
            <a:xfrm>
              <a:off x="0" y="0"/>
              <a:ext cx="5738949" cy="685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03E06C-AE2A-48F7-B125-F282C6F35429}"/>
                </a:ext>
              </a:extLst>
            </p:cNvPr>
            <p:cNvSpPr/>
            <p:nvPr/>
          </p:nvSpPr>
          <p:spPr>
            <a:xfrm>
              <a:off x="130352" y="53975"/>
              <a:ext cx="5434006" cy="20018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MAKING SENSE OF </a:t>
              </a:r>
            </a:p>
            <a:p>
              <a:pPr algn="ctr">
                <a:defRPr/>
              </a:pPr>
              <a:r>
                <a:rPr lang="fr-C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LABOUR MARKET INFORMATION</a:t>
              </a:r>
            </a:p>
          </p:txBody>
        </p:sp>
      </p:grpSp>
      <p:grpSp>
        <p:nvGrpSpPr>
          <p:cNvPr id="15363" name="Group 5">
            <a:extLst>
              <a:ext uri="{FF2B5EF4-FFF2-40B4-BE49-F238E27FC236}">
                <a16:creationId xmlns:a16="http://schemas.microsoft.com/office/drawing/2014/main" id="{D1EADA50-3F53-4717-BCBE-67CA21EE26C5}"/>
              </a:ext>
            </a:extLst>
          </p:cNvPr>
          <p:cNvGrpSpPr>
            <a:grpSpLocks/>
          </p:cNvGrpSpPr>
          <p:nvPr/>
        </p:nvGrpSpPr>
        <p:grpSpPr bwMode="auto">
          <a:xfrm>
            <a:off x="2207568" y="742950"/>
            <a:ext cx="9304983" cy="5930900"/>
            <a:chOff x="2425966" y="873406"/>
            <a:chExt cx="9304750" cy="59314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96DAD7-5D68-4F18-B2A9-953255E64D8C}"/>
                </a:ext>
              </a:extLst>
            </p:cNvPr>
            <p:cNvSpPr/>
            <p:nvPr/>
          </p:nvSpPr>
          <p:spPr>
            <a:xfrm>
              <a:off x="6147619" y="873406"/>
              <a:ext cx="5583097" cy="3910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4800" dirty="0"/>
            </a:p>
            <a:p>
              <a:pPr algn="ctr">
                <a:defRPr/>
              </a:pPr>
              <a:r>
                <a:rPr lang="fr-CA" sz="4800" b="1" dirty="0">
                  <a:solidFill>
                    <a:srgbClr val="C00000"/>
                  </a:solidFill>
                </a:rPr>
                <a:t>PART 1</a:t>
              </a:r>
            </a:p>
            <a:p>
              <a:pPr algn="ctr">
                <a:defRPr/>
              </a:pPr>
              <a:r>
                <a:rPr lang="fr-CA" sz="4800" b="1" dirty="0">
                  <a:solidFill>
                    <a:srgbClr val="C00000"/>
                  </a:solidFill>
                </a:rPr>
                <a:t> </a:t>
              </a:r>
              <a:r>
                <a:rPr lang="fr-C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Introduction to Labour </a:t>
              </a:r>
              <a:r>
                <a:rPr lang="fr-CA" sz="4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</a:t>
              </a:r>
              <a:r>
                <a:rPr lang="fr-C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Information (LMI)</a:t>
              </a:r>
            </a:p>
            <a:p>
              <a:pPr algn="ctr">
                <a:defRPr/>
              </a:pPr>
              <a:endParaRPr lang="fr-CA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9AA15A4C-523F-41D7-A2C6-4255CB62B14C}"/>
                </a:ext>
              </a:extLst>
            </p:cNvPr>
            <p:cNvSpPr txBox="1">
              <a:spLocks/>
            </p:cNvSpPr>
            <p:nvPr/>
          </p:nvSpPr>
          <p:spPr>
            <a:xfrm>
              <a:off x="2425966" y="6325363"/>
              <a:ext cx="2850138" cy="4794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FALL 2020</a:t>
              </a:r>
            </a:p>
          </p:txBody>
        </p:sp>
        <p:pic>
          <p:nvPicPr>
            <p:cNvPr id="15366" name="Picture 1">
              <a:extLst>
                <a:ext uri="{FF2B5EF4-FFF2-40B4-BE49-F238E27FC236}">
                  <a16:creationId xmlns:a16="http://schemas.microsoft.com/office/drawing/2014/main" id="{1EFFD763-51C3-4CFF-A883-F22158410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180" y="5261600"/>
              <a:ext cx="3576273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">
              <a:extLst>
                <a:ext uri="{FF2B5EF4-FFF2-40B4-BE49-F238E27FC236}">
                  <a16:creationId xmlns:a16="http://schemas.microsoft.com/office/drawing/2014/main" id="{CC967903-DA61-475A-8251-4DD8E5181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3488" y="5649223"/>
              <a:ext cx="152626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3811E3E-6F1D-467D-81C4-5F45C8E6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31" y="1805430"/>
            <a:ext cx="4411695" cy="43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070463E-38F5-4EFC-8972-E2025DB5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DE07A-30AE-499B-97F2-334364EA67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7F9361-150E-437B-B8C9-536E8B24C047}"/>
              </a:ext>
            </a:extLst>
          </p:cNvPr>
          <p:cNvSpPr txBox="1">
            <a:spLocks/>
          </p:cNvSpPr>
          <p:nvPr/>
        </p:nvSpPr>
        <p:spPr>
          <a:xfrm>
            <a:off x="5495925" y="908050"/>
            <a:ext cx="6481763" cy="5508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A0000"/>
              </a:buClr>
              <a:defRPr/>
            </a:pPr>
            <a:r>
              <a:rPr lang="en-CA" sz="2000" dirty="0"/>
              <a:t>The North American Industry Classification System (NAICS) is an industry classification system established by the statistical agencies of Canada, Mexico and the United States.  </a:t>
            </a:r>
          </a:p>
          <a:p>
            <a:pPr>
              <a:buClr>
                <a:srgbClr val="9A0000"/>
              </a:buClr>
              <a:defRPr/>
            </a:pPr>
            <a:endParaRPr lang="en-CA" sz="1100" dirty="0"/>
          </a:p>
          <a:p>
            <a:pPr>
              <a:buClr>
                <a:srgbClr val="9A0000"/>
              </a:buClr>
              <a:defRPr/>
            </a:pPr>
            <a:r>
              <a:rPr lang="en-CA" sz="2000" dirty="0"/>
              <a:t>NAICS is designed to provide common definitions of the industrial structure of the three countries and a common statistical framework to facilitate the analysis of the three economies.</a:t>
            </a:r>
          </a:p>
          <a:p>
            <a:pPr>
              <a:buClr>
                <a:srgbClr val="9A0000"/>
              </a:buClr>
              <a:defRPr/>
            </a:pPr>
            <a:endParaRPr lang="en-CA" sz="1100" dirty="0"/>
          </a:p>
          <a:p>
            <a:pPr>
              <a:buClr>
                <a:srgbClr val="9A0000"/>
              </a:buClr>
              <a:defRPr/>
            </a:pPr>
            <a:r>
              <a:rPr lang="en-CA" sz="2000" dirty="0"/>
              <a:t>The economic transactors for which NAICS is designed are businesses and other organizations engaged in the production of goods and services.</a:t>
            </a:r>
            <a:endParaRPr lang="en-CA" sz="1100" dirty="0"/>
          </a:p>
          <a:p>
            <a:pPr>
              <a:buClr>
                <a:srgbClr val="9A0000"/>
              </a:buClr>
              <a:defRPr/>
            </a:pPr>
            <a:endParaRPr lang="en-CA" sz="1100" dirty="0"/>
          </a:p>
          <a:p>
            <a:pPr>
              <a:buClr>
                <a:srgbClr val="9A0000"/>
              </a:buClr>
              <a:defRPr/>
            </a:pPr>
            <a:r>
              <a:rPr lang="en-CA" sz="2000" dirty="0"/>
              <a:t>The classification is revised every five years to ensure that it continues to reflect the changing structure of the economy.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CA" sz="1000" dirty="0"/>
          </a:p>
          <a:p>
            <a:pPr>
              <a:buFont typeface="Arial" panose="020B0604020202020204" pitchFamily="34" charset="0"/>
              <a:buNone/>
              <a:defRPr/>
            </a:pPr>
            <a:endParaRPr lang="en-CA" sz="2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D519772-37BB-424F-9CA3-1AF665644BC8}"/>
              </a:ext>
            </a:extLst>
          </p:cNvPr>
          <p:cNvSpPr txBox="1">
            <a:spLocks/>
          </p:cNvSpPr>
          <p:nvPr/>
        </p:nvSpPr>
        <p:spPr>
          <a:xfrm>
            <a:off x="407368" y="692696"/>
            <a:ext cx="4621360" cy="27363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North </a:t>
            </a:r>
            <a:r>
              <a:rPr lang="en-CA" sz="4400" cap="all" dirty="0" err="1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american</a:t>
            </a:r>
            <a:endParaRPr lang="en-CA" sz="44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Industry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classification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System (</a:t>
            </a:r>
            <a:r>
              <a:rPr lang="en-CA" sz="4400" cap="all" dirty="0" err="1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naics</a:t>
            </a: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CC640B3-A616-4461-84AC-6CA51451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3465513"/>
            <a:ext cx="23764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130946-136A-4092-A6B1-F40266F9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981075"/>
            <a:ext cx="540067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EA72CA7-3ED0-4E10-8BAC-024C3E29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54513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3FA702C8-E567-466B-800A-2E1A07D4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88913"/>
            <a:ext cx="5400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600" b="1">
                <a:cs typeface="Times New Roman" panose="02020603050405020304" pitchFamily="18" charset="0"/>
              </a:rPr>
              <a:t>The NAICS consists of 20 sectors, 102 subsectors, 322 industry groups, 708 industries and 923 national industries.</a:t>
            </a:r>
            <a:endParaRPr lang="en-CA" altLang="en-US" sz="16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446FAA-8FF6-49A9-BDA0-6C142EA8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56165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C79B0C3-72B2-4B9E-AF9F-CA2CD6BB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89588"/>
            <a:ext cx="5400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746DBA8-5CBC-4ADC-BA4D-C7C03903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260350"/>
            <a:ext cx="50784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B86478-9365-4595-9B8D-13623F84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25" y="3676650"/>
            <a:ext cx="52149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>
            <a:extLst>
              <a:ext uri="{FF2B5EF4-FFF2-40B4-BE49-F238E27FC236}">
                <a16:creationId xmlns:a16="http://schemas.microsoft.com/office/drawing/2014/main" id="{C596D384-0352-472E-8DC8-19EDD2FA2386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4121150"/>
            <a:ext cx="5457825" cy="2478088"/>
            <a:chOff x="0" y="0"/>
            <a:chExt cx="4087333" cy="1931791"/>
          </a:xfrm>
        </p:grpSpPr>
        <p:sp>
          <p:nvSpPr>
            <p:cNvPr id="31" name="Text Box 57">
              <a:extLst>
                <a:ext uri="{FF2B5EF4-FFF2-40B4-BE49-F238E27FC236}">
                  <a16:creationId xmlns:a16="http://schemas.microsoft.com/office/drawing/2014/main" id="{7072ADFF-C113-4F14-839F-610A73E03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451" y="181072"/>
              <a:ext cx="3027039" cy="32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Agriculture, forestry, fishing and hunting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4">
              <a:extLst>
                <a:ext uri="{FF2B5EF4-FFF2-40B4-BE49-F238E27FC236}">
                  <a16:creationId xmlns:a16="http://schemas.microsoft.com/office/drawing/2014/main" id="{126EB198-CCD2-482C-8DC2-3D673FDC8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19100" cy="54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60">
              <a:extLst>
                <a:ext uri="{FF2B5EF4-FFF2-40B4-BE49-F238E27FC236}">
                  <a16:creationId xmlns:a16="http://schemas.microsoft.com/office/drawing/2014/main" id="{FF206E93-0701-48D8-A8FB-44E7849F2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535" y="519612"/>
              <a:ext cx="1356326" cy="29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Crop Production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AA0B373E-B502-47CE-B821-44E23F14C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73" y="433078"/>
              <a:ext cx="593361" cy="4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111</a:t>
              </a:r>
              <a:endParaRPr lang="en-CA" altLang="en-US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62">
              <a:extLst>
                <a:ext uri="{FF2B5EF4-FFF2-40B4-BE49-F238E27FC236}">
                  <a16:creationId xmlns:a16="http://schemas.microsoft.com/office/drawing/2014/main" id="{E50A7743-6A07-4ECB-8B7D-D6028C910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147" y="884805"/>
              <a:ext cx="2381869" cy="27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Vegetables and melon farming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63">
              <a:extLst>
                <a:ext uri="{FF2B5EF4-FFF2-40B4-BE49-F238E27FC236}">
                  <a16:creationId xmlns:a16="http://schemas.microsoft.com/office/drawing/2014/main" id="{7C25EC27-308F-4E89-A387-3E4566C2E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97" y="717509"/>
              <a:ext cx="743688" cy="46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1112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6">
              <a:extLst>
                <a:ext uri="{FF2B5EF4-FFF2-40B4-BE49-F238E27FC236}">
                  <a16:creationId xmlns:a16="http://schemas.microsoft.com/office/drawing/2014/main" id="{BAE3BED9-8A22-437F-A3CB-BE8A57238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465" y="1278509"/>
              <a:ext cx="2381868" cy="27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Vegetables and melon farming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97">
              <a:extLst>
                <a:ext uri="{FF2B5EF4-FFF2-40B4-BE49-F238E27FC236}">
                  <a16:creationId xmlns:a16="http://schemas.microsoft.com/office/drawing/2014/main" id="{2B31301F-F1D6-4D83-9684-2FA6C60F9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933" y="1094134"/>
              <a:ext cx="863802" cy="46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11121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8">
              <a:extLst>
                <a:ext uri="{FF2B5EF4-FFF2-40B4-BE49-F238E27FC236}">
                  <a16:creationId xmlns:a16="http://schemas.microsoft.com/office/drawing/2014/main" id="{34943C2C-BA02-4F2B-84EC-C9B738FD0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861" y="1645021"/>
              <a:ext cx="1238251" cy="27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Potato farming</a:t>
              </a:r>
              <a:endParaRPr lang="en-CA" altLang="en-US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99">
              <a:extLst>
                <a:ext uri="{FF2B5EF4-FFF2-40B4-BE49-F238E27FC236}">
                  <a16:creationId xmlns:a16="http://schemas.microsoft.com/office/drawing/2014/main" id="{9FF5EDCB-D0F1-410F-8D9D-0BD8B464B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375" y="1467053"/>
              <a:ext cx="1024720" cy="46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111211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4">
            <a:extLst>
              <a:ext uri="{FF2B5EF4-FFF2-40B4-BE49-F238E27FC236}">
                <a16:creationId xmlns:a16="http://schemas.microsoft.com/office/drawing/2014/main" id="{7B92CCE9-9797-4CC0-9C56-4794ED33985A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1455738"/>
            <a:ext cx="8897937" cy="2476500"/>
            <a:chOff x="14287" y="-27305"/>
            <a:chExt cx="8381993" cy="1988623"/>
          </a:xfrm>
        </p:grpSpPr>
        <p:sp>
          <p:nvSpPr>
            <p:cNvPr id="42" name="Text Box 102">
              <a:extLst>
                <a:ext uri="{FF2B5EF4-FFF2-40B4-BE49-F238E27FC236}">
                  <a16:creationId xmlns:a16="http://schemas.microsoft.com/office/drawing/2014/main" id="{2BA62EFA-F4F8-49AE-9FF6-7FED14E3A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99" y="146133"/>
              <a:ext cx="4193077" cy="31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Other services (except public administration)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03">
              <a:extLst>
                <a:ext uri="{FF2B5EF4-FFF2-40B4-BE49-F238E27FC236}">
                  <a16:creationId xmlns:a16="http://schemas.microsoft.com/office/drawing/2014/main" id="{C9A6F514-ACB7-4BD3-BCA3-B772CDF82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" y="-27305"/>
              <a:ext cx="714375" cy="48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81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104">
              <a:extLst>
                <a:ext uri="{FF2B5EF4-FFF2-40B4-BE49-F238E27FC236}">
                  <a16:creationId xmlns:a16="http://schemas.microsoft.com/office/drawing/2014/main" id="{7F910706-2A07-46F1-9362-26E490F59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108" y="505603"/>
              <a:ext cx="2410918" cy="33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Repair and maintenance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05">
              <a:extLst>
                <a:ext uri="{FF2B5EF4-FFF2-40B4-BE49-F238E27FC236}">
                  <a16:creationId xmlns:a16="http://schemas.microsoft.com/office/drawing/2014/main" id="{7FD395FE-4447-4C4F-BB02-2C61F0C1A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1" y="400051"/>
              <a:ext cx="714375" cy="4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811</a:t>
              </a:r>
              <a:endParaRPr lang="en-CA" altLang="en-US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06">
              <a:extLst>
                <a:ext uri="{FF2B5EF4-FFF2-40B4-BE49-F238E27FC236}">
                  <a16:creationId xmlns:a16="http://schemas.microsoft.com/office/drawing/2014/main" id="{F824A7E7-765B-4C01-971F-18672795C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044" y="880486"/>
              <a:ext cx="3367712" cy="359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Automotive repair and maintenance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109">
              <a:extLst>
                <a:ext uri="{FF2B5EF4-FFF2-40B4-BE49-F238E27FC236}">
                  <a16:creationId xmlns:a16="http://schemas.microsoft.com/office/drawing/2014/main" id="{4EFB6770-7E59-4CDF-8B8D-854BF48E5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715" y="713223"/>
              <a:ext cx="975960" cy="54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8111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10">
              <a:extLst>
                <a:ext uri="{FF2B5EF4-FFF2-40B4-BE49-F238E27FC236}">
                  <a16:creationId xmlns:a16="http://schemas.microsoft.com/office/drawing/2014/main" id="{85AD44CB-E4D1-4874-90AD-E69EA7A96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653" y="1257717"/>
              <a:ext cx="5800627" cy="31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Automotive mechanical and electrical repair</a:t>
              </a:r>
              <a:r>
                <a:rPr lang="en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and maintenance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11">
              <a:extLst>
                <a:ext uri="{FF2B5EF4-FFF2-40B4-BE49-F238E27FC236}">
                  <a16:creationId xmlns:a16="http://schemas.microsoft.com/office/drawing/2014/main" id="{85878AB2-E86A-417E-A0D6-867DB0C88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354" y="1089294"/>
              <a:ext cx="1114425" cy="49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81111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112">
              <a:extLst>
                <a:ext uri="{FF2B5EF4-FFF2-40B4-BE49-F238E27FC236}">
                  <a16:creationId xmlns:a16="http://schemas.microsoft.com/office/drawing/2014/main" id="{E8BE4A94-3BAF-4CD5-989C-2145D92B7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900" y="1649325"/>
              <a:ext cx="2615907" cy="31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1800">
                  <a:ea typeface="Calibri" panose="020F0502020204030204" pitchFamily="34" charset="0"/>
                  <a:cs typeface="Times New Roman" panose="02020603050405020304" pitchFamily="18" charset="0"/>
                </a:rPr>
                <a:t>General automotive repair</a:t>
              </a:r>
              <a:endParaRPr lang="en-CA" altLang="en-US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13">
              <a:extLst>
                <a:ext uri="{FF2B5EF4-FFF2-40B4-BE49-F238E27FC236}">
                  <a16:creationId xmlns:a16="http://schemas.microsoft.com/office/drawing/2014/main" id="{266A32C6-E8CA-4B6D-9F87-9CA515DCF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562" y="1455474"/>
              <a:ext cx="1400143" cy="4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A" altLang="en-US" sz="2800" b="1">
                  <a:ea typeface="Calibri" panose="020F0502020204030204" pitchFamily="34" charset="0"/>
                  <a:cs typeface="Times New Roman" panose="02020603050405020304" pitchFamily="18" charset="0"/>
                </a:rPr>
                <a:t>811111</a:t>
              </a:r>
              <a:r>
                <a:rPr lang="fr-CA" altLang="en-US" sz="3600" b="1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CA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85675E7-1B6C-4A17-8B98-5CFA202B950C}"/>
              </a:ext>
            </a:extLst>
          </p:cNvPr>
          <p:cNvSpPr/>
          <p:nvPr/>
        </p:nvSpPr>
        <p:spPr>
          <a:xfrm>
            <a:off x="388938" y="3200400"/>
            <a:ext cx="2873375" cy="1387475"/>
          </a:xfrm>
          <a:prstGeom prst="rightArrow">
            <a:avLst/>
          </a:prstGeom>
          <a:solidFill>
            <a:srgbClr val="BB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53" name="Text Box 6">
            <a:extLst>
              <a:ext uri="{FF2B5EF4-FFF2-40B4-BE49-F238E27FC236}">
                <a16:creationId xmlns:a16="http://schemas.microsoft.com/office/drawing/2014/main" id="{436F6696-0CE9-4B25-A096-AFCAB97D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517900"/>
            <a:ext cx="26098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FFFFFF"/>
                </a:solidFill>
                <a:cs typeface="Times New Roman" panose="02020603050405020304" pitchFamily="18" charset="0"/>
              </a:rPr>
              <a:t>A couple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rgbClr val="FFFFFF"/>
                </a:solidFill>
                <a:cs typeface="Times New Roman" panose="02020603050405020304" pitchFamily="18" charset="0"/>
              </a:rPr>
              <a:t> concrete examples</a:t>
            </a:r>
            <a:endParaRPr lang="en-CA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BE80989-2704-436E-BB6A-6E7A6A2C81A4}"/>
              </a:ext>
            </a:extLst>
          </p:cNvPr>
          <p:cNvSpPr txBox="1">
            <a:spLocks/>
          </p:cNvSpPr>
          <p:nvPr/>
        </p:nvSpPr>
        <p:spPr>
          <a:xfrm>
            <a:off x="463550" y="258763"/>
            <a:ext cx="11264900" cy="1174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NAICS numbering system that has been adopted is a six-digit code. The first two digits designate the </a:t>
            </a:r>
            <a:r>
              <a:rPr lang="en-CA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the third digit designates the </a:t>
            </a:r>
            <a:r>
              <a:rPr lang="en-CA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subsector</a:t>
            </a: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the fourth digit designates the </a:t>
            </a:r>
            <a:r>
              <a:rPr lang="en-CA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industry group</a:t>
            </a: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and the fifth digit designates the </a:t>
            </a:r>
            <a:r>
              <a:rPr lang="en-CA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The sixth digit is used to designate </a:t>
            </a:r>
            <a:r>
              <a:rPr lang="en-CA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national industries</a:t>
            </a:r>
            <a:r>
              <a:rPr lang="en-CA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None/>
              <a:defRPr/>
            </a:pPr>
            <a:endParaRPr lang="en-CA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FA768D-FE48-420F-94EA-15DBE4FBD9F2}"/>
              </a:ext>
            </a:extLst>
          </p:cNvPr>
          <p:cNvCxnSpPr>
            <a:cxnSpLocks/>
          </p:cNvCxnSpPr>
          <p:nvPr/>
        </p:nvCxnSpPr>
        <p:spPr>
          <a:xfrm flipV="1">
            <a:off x="3922713" y="4068763"/>
            <a:ext cx="8037512" cy="49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Box 10">
            <a:extLst>
              <a:ext uri="{FF2B5EF4-FFF2-40B4-BE49-F238E27FC236}">
                <a16:creationId xmlns:a16="http://schemas.microsoft.com/office/drawing/2014/main" id="{A6D45D9F-4539-425A-B81C-FA10D633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02375"/>
            <a:ext cx="64214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400">
                <a:ea typeface="Calibri" panose="020F0502020204030204" pitchFamily="34" charset="0"/>
                <a:cs typeface="Times New Roman" panose="02020603050405020304" pitchFamily="18" charset="0"/>
              </a:rPr>
              <a:t>Source:  </a:t>
            </a:r>
            <a:r>
              <a:rPr lang="en-CA" altLang="en-US" sz="14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http://www23.statcan.gc.ca/imdb/p3VD.pl?Function=getVD&amp;TVD=307532</a:t>
            </a:r>
            <a:r>
              <a:rPr lang="en-CA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AF531F-5667-4D1A-A11A-8E707DDB07AA}"/>
              </a:ext>
            </a:extLst>
          </p:cNvPr>
          <p:cNvSpPr txBox="1">
            <a:spLocks/>
          </p:cNvSpPr>
          <p:nvPr/>
        </p:nvSpPr>
        <p:spPr>
          <a:xfrm>
            <a:off x="263525" y="1054100"/>
            <a:ext cx="8699500" cy="5080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 2"/>
              <a:buNone/>
              <a:defRPr/>
            </a:pPr>
            <a:endParaRPr lang="en-CA" sz="1500" dirty="0"/>
          </a:p>
          <a:p>
            <a:pPr lvl="1">
              <a:buClr>
                <a:srgbClr val="AC0000"/>
              </a:buClr>
              <a:buFont typeface="Courier New" panose="02070309020205020404" pitchFamily="49" charset="0"/>
              <a:buChar char="o"/>
              <a:defRPr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Changing demographics </a:t>
            </a:r>
          </a:p>
          <a:p>
            <a:pPr lvl="2">
              <a:buClr>
                <a:srgbClr val="AC0000"/>
              </a:buClr>
              <a:buFont typeface="Arial" panose="020B0604020202020204" pitchFamily="34" charset="0"/>
              <a:buChar char="•"/>
              <a:defRPr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aging and declining population</a:t>
            </a:r>
          </a:p>
          <a:p>
            <a:pPr lvl="2">
              <a:buClr>
                <a:srgbClr val="AC0000"/>
              </a:buClr>
              <a:buFont typeface="Arial" panose="020B0604020202020204" pitchFamily="34" charset="0"/>
              <a:buChar char="•"/>
              <a:defRPr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Retirement of the last wave of the baby boomers</a:t>
            </a:r>
          </a:p>
          <a:p>
            <a:pPr lvl="2">
              <a:buClr>
                <a:srgbClr val="AC0000"/>
              </a:buClr>
              <a:buFont typeface="Arial" panose="020B0604020202020204" pitchFamily="34" charset="0"/>
              <a:buChar char="•"/>
              <a:defRPr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Youth out-migration</a:t>
            </a:r>
          </a:p>
          <a:p>
            <a:pPr lvl="2">
              <a:buClr>
                <a:srgbClr val="AC0000"/>
              </a:buClr>
              <a:buFont typeface="Arial" panose="020B0604020202020204" pitchFamily="34" charset="0"/>
              <a:buChar char="•"/>
              <a:defRPr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</a:t>
            </a:r>
            <a:r>
              <a:rPr lang="fr-CA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new </a:t>
            </a:r>
            <a:r>
              <a:rPr lang="fr-CA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comers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AC0000"/>
              </a:buClr>
              <a:buFont typeface="Courier New" pitchFamily="49" charset="0"/>
              <a:buChar char="o"/>
              <a:defRPr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Shortages of qualified workers in                            many occupations</a:t>
            </a:r>
          </a:p>
          <a:p>
            <a:pPr lvl="1">
              <a:buClr>
                <a:srgbClr val="AC0000"/>
              </a:buClr>
              <a:buFont typeface="Courier New" pitchFamily="49" charset="0"/>
              <a:buChar char="o"/>
              <a:defRPr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competition </a:t>
            </a:r>
          </a:p>
          <a:p>
            <a:pPr lvl="1">
              <a:buClr>
                <a:srgbClr val="AC0000"/>
              </a:buClr>
              <a:buFont typeface="Courier New" pitchFamily="49" charset="0"/>
              <a:buChar char="o"/>
              <a:defRPr/>
            </a:pP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AC0000"/>
              </a:buClr>
              <a:buFont typeface="Courier New" pitchFamily="49" charset="0"/>
              <a:buChar char="o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changing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world of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CA" dirty="0"/>
          </a:p>
          <a:p>
            <a:pPr>
              <a:buFont typeface="Wingdings 2"/>
              <a:buNone/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659A57B3-DCD0-44F3-9DA5-3C1D37F72C17}"/>
              </a:ext>
            </a:extLst>
          </p:cNvPr>
          <p:cNvSpPr txBox="1">
            <a:spLocks/>
          </p:cNvSpPr>
          <p:nvPr/>
        </p:nvSpPr>
        <p:spPr>
          <a:xfrm>
            <a:off x="563563" y="396875"/>
            <a:ext cx="11233150" cy="6572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b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Factors Impacting the Local Labour Market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A010945-DCC8-4410-A357-D4AC2344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2781300"/>
            <a:ext cx="463708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F23C5-549E-4FAA-832F-00C188190BB7}"/>
              </a:ext>
            </a:extLst>
          </p:cNvPr>
          <p:cNvSpPr txBox="1">
            <a:spLocks/>
          </p:cNvSpPr>
          <p:nvPr/>
        </p:nvSpPr>
        <p:spPr bwMode="auto">
          <a:xfrm>
            <a:off x="555625" y="950913"/>
            <a:ext cx="115220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LMI provides an evidence-base to ensure that the development and implementation of programs/services/interventions is informed by the most current, relevant and reliable data.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DBB7A8F-C16E-4A57-92BB-4ACBA3A5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2332038"/>
            <a:ext cx="36925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5A0DA1-DE9F-42C5-811D-DD69F49B9E0B}"/>
              </a:ext>
            </a:extLst>
          </p:cNvPr>
          <p:cNvSpPr txBox="1">
            <a:spLocks/>
          </p:cNvSpPr>
          <p:nvPr/>
        </p:nvSpPr>
        <p:spPr>
          <a:xfrm>
            <a:off x="382588" y="2644775"/>
            <a:ext cx="7764462" cy="36020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1400" b="1" dirty="0"/>
          </a:p>
          <a:p>
            <a:pPr>
              <a:buClr>
                <a:srgbClr val="9A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Data (evidence) and local knowledge, allow us to collectively identify:</a:t>
            </a:r>
          </a:p>
          <a:p>
            <a:pPr lvl="1">
              <a:buClr>
                <a:srgbClr val="9A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local labour market demand challenges and opportunities</a:t>
            </a:r>
          </a:p>
          <a:p>
            <a:pPr lvl="1">
              <a:buClr>
                <a:srgbClr val="9A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local labour market supply challenges and opportunities</a:t>
            </a:r>
          </a:p>
          <a:p>
            <a:pPr marL="457200" lvl="1" indent="0">
              <a:spcBef>
                <a:spcPts val="0"/>
              </a:spcBef>
              <a:buClr>
                <a:srgbClr val="9A0000"/>
              </a:buClr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spcBef>
                <a:spcPts val="0"/>
              </a:spcBef>
              <a:buClr>
                <a:srgbClr val="9A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Look at how/if local programs and services align with those challenges and opportunities.</a:t>
            </a:r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37A34A9C-140F-468D-A748-7ABDCD0E65D8}"/>
              </a:ext>
            </a:extLst>
          </p:cNvPr>
          <p:cNvSpPr/>
          <p:nvPr/>
        </p:nvSpPr>
        <p:spPr>
          <a:xfrm rot="5400000">
            <a:off x="603250" y="2190751"/>
            <a:ext cx="674687" cy="633412"/>
          </a:xfrm>
          <a:prstGeom prst="stripedRightArrow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6BD61FD2-CD96-439C-BFFC-BD266A173F88}"/>
              </a:ext>
            </a:extLst>
          </p:cNvPr>
          <p:cNvSpPr txBox="1">
            <a:spLocks/>
          </p:cNvSpPr>
          <p:nvPr/>
        </p:nvSpPr>
        <p:spPr>
          <a:xfrm>
            <a:off x="555625" y="190500"/>
            <a:ext cx="9348788" cy="65881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b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LMI AND Local Labour Market PLANNING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2CC62A-828E-41C6-BA36-672073FA135E}"/>
              </a:ext>
            </a:extLst>
          </p:cNvPr>
          <p:cNvSpPr txBox="1">
            <a:spLocks/>
          </p:cNvSpPr>
          <p:nvPr/>
        </p:nvSpPr>
        <p:spPr>
          <a:xfrm>
            <a:off x="3719736" y="3861048"/>
            <a:ext cx="6042139" cy="2173081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800-530-9176 or 705-362-5788</a:t>
            </a:r>
            <a:br>
              <a:rPr lang="en-CA" sz="3200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CA" sz="32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www.fnetb.com</a:t>
            </a:r>
            <a:endParaRPr lang="en-CA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info@fnetb.com</a:t>
            </a:r>
            <a:r>
              <a:rPr lang="en-CA" sz="3200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CA" sz="2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CA" sz="5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endParaRPr lang="en-CA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11D25798-4245-4E02-B3A7-D9FAB84F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99" b="22961"/>
          <a:stretch>
            <a:fillRect/>
          </a:stretch>
        </p:blipFill>
        <p:spPr bwMode="auto">
          <a:xfrm>
            <a:off x="766763" y="882650"/>
            <a:ext cx="1016793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6C94081-0A91-4144-A3A9-E4F40CC5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8853E-2F68-4342-B2EC-B43A711A2971}" type="slidenum">
              <a:rPr lang="en-C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CA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93546E3-322E-4F74-9949-818CAADA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350" y="422275"/>
            <a:ext cx="5737225" cy="561975"/>
          </a:xfrm>
        </p:spPr>
        <p:txBody>
          <a:bodyPr/>
          <a:lstStyle/>
          <a:p>
            <a:r>
              <a:rPr lang="en-CA" altLang="en-US" sz="3200" b="1" dirty="0"/>
              <a:t>CONTENT OF THIS WEBINAR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FF3D996-5079-4B4E-A780-950551A1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051" y="1463675"/>
            <a:ext cx="6787629" cy="4892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2800" b="1" dirty="0"/>
              <a:t>Labour Market Information (LMI):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CA" altLang="en-US" dirty="0"/>
              <a:t>What is it?  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CA" altLang="en-US" dirty="0"/>
              <a:t>It is important to whom?   Why?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CA" altLang="en-US" dirty="0"/>
              <a:t>Job classification: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dirty="0"/>
              <a:t>National Occupational Classification (NOC)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dirty="0"/>
              <a:t>North American Industry Classification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dirty="0"/>
              <a:t>System (NAICS)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2800" b="1" dirty="0"/>
              <a:t>Key factors impacting the labour market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2800" b="1" dirty="0"/>
              <a:t>LMI and Local Labour Market Planning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sz="2800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06D6BD5-D5AE-4528-880F-CE355B36A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A994B-5849-4401-8550-3D7F2187E6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1BE2866D-0453-4E81-BDEB-55E967CC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476250"/>
            <a:ext cx="5270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840FE22-7185-4572-B542-22069AB1EB19}"/>
              </a:ext>
            </a:extLst>
          </p:cNvPr>
          <p:cNvSpPr txBox="1">
            <a:spLocks/>
          </p:cNvSpPr>
          <p:nvPr/>
        </p:nvSpPr>
        <p:spPr bwMode="auto">
          <a:xfrm>
            <a:off x="2279576" y="446088"/>
            <a:ext cx="9721079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CA" altLang="en-US" b="1" dirty="0">
                <a:cs typeface="Times New Roman" panose="02020603050405020304" pitchFamily="18" charset="0"/>
              </a:rPr>
              <a:t>WHAT IS LABOUR MARKET INFORMATION (LMI)</a:t>
            </a:r>
            <a:r>
              <a:rPr lang="en-CA" altLang="en-US" sz="2400" b="1" dirty="0">
                <a:cs typeface="Times New Roman" panose="02020603050405020304" pitchFamily="18" charset="0"/>
              </a:rPr>
              <a:t>?</a:t>
            </a:r>
            <a:r>
              <a:rPr lang="en-CA" altLang="en-US" sz="2400" i="1" dirty="0"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CA" altLang="en-US" sz="2400" dirty="0">
                <a:cs typeface="Times New Roman" panose="02020603050405020304" pitchFamily="18" charset="0"/>
              </a:rPr>
              <a:t>LMI is the information that we need individuals and organizations) to make decisions about the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</a:rPr>
              <a:t>labour market. It is information and data about the supply and demand for labour within a certain labour market.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CA" altLang="en-US" sz="1800" i="1" dirty="0">
                <a:cs typeface="Times New Roman" panose="02020603050405020304" pitchFamily="18" charset="0"/>
              </a:rPr>
              <a:t>Source:  Guide To Using Labour Market Information In Ontario, Ministry of Training, Colleges and Universities </a:t>
            </a:r>
            <a:r>
              <a:rPr lang="en-CA" altLang="en-US" sz="18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–</a:t>
            </a:r>
            <a:r>
              <a:rPr lang="en-CA" altLang="en-US" sz="1800" i="1" dirty="0">
                <a:cs typeface="Times New Roman" panose="02020603050405020304" pitchFamily="18" charset="0"/>
              </a:rPr>
              <a:t> 2005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9">
            <a:extLst>
              <a:ext uri="{FF2B5EF4-FFF2-40B4-BE49-F238E27FC236}">
                <a16:creationId xmlns:a16="http://schemas.microsoft.com/office/drawing/2014/main" id="{5DFE07B0-E65B-4B23-AE1E-2BD5B77D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696913"/>
            <a:ext cx="21050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980C665B-5067-4EE7-90E2-5404B6A9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88" y="3861048"/>
            <a:ext cx="170023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MARCHÉ DU TRAVAIL</a:t>
            </a:r>
            <a:endParaRPr lang="en-CA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1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09DFB30-DDF1-4837-8EE1-601CE47C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3716338"/>
            <a:ext cx="105346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E198DE0B-946D-4BA4-B608-7293BFF3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" y="1019175"/>
            <a:ext cx="70834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8">
            <a:extLst>
              <a:ext uri="{FF2B5EF4-FFF2-40B4-BE49-F238E27FC236}">
                <a16:creationId xmlns:a16="http://schemas.microsoft.com/office/drawing/2014/main" id="{CFE9BDE8-ED39-4C38-B353-F6D323443E2A}"/>
              </a:ext>
            </a:extLst>
          </p:cNvPr>
          <p:cNvGrpSpPr>
            <a:grpSpLocks/>
          </p:cNvGrpSpPr>
          <p:nvPr/>
        </p:nvGrpSpPr>
        <p:grpSpPr bwMode="auto">
          <a:xfrm>
            <a:off x="8399463" y="268288"/>
            <a:ext cx="2970212" cy="2960687"/>
            <a:chOff x="177018" y="252334"/>
            <a:chExt cx="2717249" cy="289391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D4C1C1F-8723-407D-9E00-E429F9A8D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18" y="2044144"/>
              <a:ext cx="2717249" cy="110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B4314BE-67CA-4292-AD7C-FCF8E025D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82" y="1055596"/>
              <a:ext cx="2657985" cy="69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684997DD-D7DF-489D-9519-B340B3A76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76" y="252334"/>
              <a:ext cx="2657986" cy="57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927FCC23-A95B-4EDB-A75B-CF2CBE5E0370}"/>
                </a:ext>
              </a:extLst>
            </p:cNvPr>
            <p:cNvSpPr/>
            <p:nvPr/>
          </p:nvSpPr>
          <p:spPr>
            <a:xfrm>
              <a:off x="1378068" y="1763689"/>
              <a:ext cx="289008" cy="294823"/>
            </a:xfrm>
            <a:prstGeom prst="mathPlus">
              <a:avLst>
                <a:gd name="adj1" fmla="val 3242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0EB6011-5C9E-4A10-A7B3-D62E805F6014}"/>
                </a:ext>
              </a:extLst>
            </p:cNvPr>
            <p:cNvSpPr/>
            <p:nvPr/>
          </p:nvSpPr>
          <p:spPr>
            <a:xfrm rot="5400000">
              <a:off x="1351446" y="854437"/>
              <a:ext cx="287065" cy="228011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9E8DFCB0-86C2-409D-B2F9-A9A475306E61}"/>
              </a:ext>
            </a:extLst>
          </p:cNvPr>
          <p:cNvGrpSpPr>
            <a:grpSpLocks/>
          </p:cNvGrpSpPr>
          <p:nvPr/>
        </p:nvGrpSpPr>
        <p:grpSpPr bwMode="auto">
          <a:xfrm>
            <a:off x="8489950" y="3740150"/>
            <a:ext cx="3097213" cy="2849563"/>
            <a:chOff x="129313" y="3645024"/>
            <a:chExt cx="2957081" cy="2759227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CC32FF0A-C074-4D8C-BA26-D9BA4BB8B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13" y="4542489"/>
              <a:ext cx="2957081" cy="68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2F94B644-8FDF-4130-951B-49244C39A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62" y="3645024"/>
              <a:ext cx="2885188" cy="74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80DB4317-AAC1-42B0-A8FE-E3C039D11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26" y="5524305"/>
              <a:ext cx="2719067" cy="87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Plus Sign 28">
              <a:extLst>
                <a:ext uri="{FF2B5EF4-FFF2-40B4-BE49-F238E27FC236}">
                  <a16:creationId xmlns:a16="http://schemas.microsoft.com/office/drawing/2014/main" id="{3A5E4AF2-3602-484E-B71E-A0102A89104D}"/>
                </a:ext>
              </a:extLst>
            </p:cNvPr>
            <p:cNvSpPr/>
            <p:nvPr/>
          </p:nvSpPr>
          <p:spPr>
            <a:xfrm>
              <a:off x="1420667" y="5220627"/>
              <a:ext cx="278884" cy="295137"/>
            </a:xfrm>
            <a:prstGeom prst="mathPlus">
              <a:avLst>
                <a:gd name="adj1" fmla="val 3242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7F926819-6EC6-4F34-B3EE-E7E93DA65B6B}"/>
                </a:ext>
              </a:extLst>
            </p:cNvPr>
            <p:cNvSpPr/>
            <p:nvPr/>
          </p:nvSpPr>
          <p:spPr>
            <a:xfrm rot="5400000">
              <a:off x="1390607" y="4362201"/>
              <a:ext cx="288989" cy="228867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5B859C2-ED0C-4067-ABC9-9312CD11B253}"/>
              </a:ext>
            </a:extLst>
          </p:cNvPr>
          <p:cNvSpPr txBox="1">
            <a:spLocks/>
          </p:cNvSpPr>
          <p:nvPr/>
        </p:nvSpPr>
        <p:spPr bwMode="auto">
          <a:xfrm>
            <a:off x="1384300" y="219075"/>
            <a:ext cx="6226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CA" altLang="en-US" b="1" dirty="0">
                <a:cs typeface="Times New Roman" panose="02020603050405020304" pitchFamily="18" charset="0"/>
              </a:rPr>
              <a:t>SOME COMMON DEFINITIONS</a:t>
            </a:r>
            <a:r>
              <a:rPr lang="en-CA" altLang="en-US" i="1" dirty="0"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8C85FCEA-8E49-4A09-B222-167A7659E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6407150"/>
            <a:ext cx="7489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cs typeface="Times New Roman" panose="02020603050405020304" pitchFamily="18" charset="0"/>
              </a:rPr>
              <a:t>Source: Guide To Using Labour Market Information In Ontario, Ministry of Training, Colleges and Universities </a:t>
            </a: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sz="1200" i="1">
                <a:cs typeface="Times New Roman" panose="02020603050405020304" pitchFamily="18" charset="0"/>
              </a:rPr>
              <a:t> 2005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E3B447-D572-4031-8049-A0AAE32D8303}"/>
              </a:ext>
            </a:extLst>
          </p:cNvPr>
          <p:cNvSpPr txBox="1">
            <a:spLocks/>
          </p:cNvSpPr>
          <p:nvPr/>
        </p:nvSpPr>
        <p:spPr bwMode="auto">
          <a:xfrm>
            <a:off x="1992313" y="1017588"/>
            <a:ext cx="3495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CA" altLang="en-US" b="1">
                <a:cs typeface="Times New Roman" panose="02020603050405020304" pitchFamily="18" charset="0"/>
              </a:rPr>
              <a:t>WHO USES LMI?</a:t>
            </a:r>
            <a:r>
              <a:rPr lang="en-CA" altLang="en-US" i="1"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D68578F-C55F-4E23-A360-427F050F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10795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C08370E-18C6-4EC0-A839-5CFCE488C6AA}"/>
              </a:ext>
            </a:extLst>
          </p:cNvPr>
          <p:cNvSpPr txBox="1"/>
          <p:nvPr/>
        </p:nvSpPr>
        <p:spPr>
          <a:xfrm>
            <a:off x="5835650" y="225425"/>
            <a:ext cx="6021388" cy="6407150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and government </a:t>
            </a: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(municipal, provincial and national):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identify issues (needs, shortages).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inform program planning and training projects, education and job creation.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develop policies and regulations.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evaluate the relevance of programs and services.</a:t>
            </a:r>
            <a:endParaRPr lang="en-CA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BB2024"/>
              </a:buClr>
              <a:defRPr/>
            </a:pPr>
            <a:endParaRPr lang="en-CA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Educators: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forecast student demand.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develop curricular and course offerings.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help students plan their careers.</a:t>
            </a:r>
            <a:endParaRPr lang="en-CA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CA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making career choices: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make informed decisions (professions, education).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evaluate the occupations that fits best with their interests and abilities.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evaluate the occupations and industries where there are employment opportunities.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C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BB2024"/>
              </a:buClr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C45CF16-7B47-4C7A-B734-57A9083013F6}"/>
              </a:ext>
            </a:extLst>
          </p:cNvPr>
          <p:cNvSpPr txBox="1"/>
          <p:nvPr/>
        </p:nvSpPr>
        <p:spPr>
          <a:xfrm>
            <a:off x="417513" y="1989138"/>
            <a:ext cx="5103812" cy="4392612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Employers: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help them recruit workers, establish working conditions, plan human resources needs (present and future).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plan development and growth of their business.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BB2024"/>
              </a:buClr>
              <a:defRPr/>
            </a:pP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seekers: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find information on job opportunities, skill level requirements, working conditions.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BB2024"/>
              </a:buClr>
              <a:buFont typeface="Wingdings" panose="05000000000000000000" pitchFamily="2" charset="2"/>
              <a:buChar char=""/>
              <a:defRPr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identify their training needs and effective job search strategies.</a:t>
            </a:r>
            <a:endParaRPr lang="en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en-CA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203D9C8-EA12-47C7-AC50-17CBA0C3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392113"/>
            <a:ext cx="4979987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A82260D-828D-4F82-A855-84044E0D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268288"/>
            <a:ext cx="497998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3C4A41D-3947-4136-80D6-FB492DCFEC0E}"/>
              </a:ext>
            </a:extLst>
          </p:cNvPr>
          <p:cNvSpPr txBox="1">
            <a:spLocks/>
          </p:cNvSpPr>
          <p:nvPr/>
        </p:nvSpPr>
        <p:spPr>
          <a:xfrm>
            <a:off x="318169" y="332656"/>
            <a:ext cx="4386388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solidFill>
                  <a:schemeClr val="accent6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the national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occupational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classification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CA" sz="4400" cap="all" dirty="0" err="1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noc</a:t>
            </a:r>
            <a:r>
              <a:rPr lang="en-CA" sz="4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E5C03CF-E96B-452C-B295-D4F5CEE8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DC179-5F98-47FE-A7F3-6766054559E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037544-5506-4DA5-AC2E-A787EAE7D5EC}"/>
              </a:ext>
            </a:extLst>
          </p:cNvPr>
          <p:cNvSpPr txBox="1">
            <a:spLocks/>
          </p:cNvSpPr>
          <p:nvPr/>
        </p:nvSpPr>
        <p:spPr>
          <a:xfrm>
            <a:off x="4727575" y="333375"/>
            <a:ext cx="6481763" cy="626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A0000"/>
              </a:buClr>
              <a:defRPr/>
            </a:pPr>
            <a:r>
              <a:rPr lang="en-CA" sz="1900"/>
              <a:t>The system of occupation classification that Governments commonly use is the National Occupational Classification (NOC).</a:t>
            </a:r>
          </a:p>
          <a:p>
            <a:pPr>
              <a:buClr>
                <a:srgbClr val="9A0000"/>
              </a:buClr>
              <a:defRPr/>
            </a:pPr>
            <a:endParaRPr lang="en-CA" sz="1000"/>
          </a:p>
          <a:p>
            <a:pPr>
              <a:buClr>
                <a:srgbClr val="9A0000"/>
              </a:buClr>
              <a:defRPr/>
            </a:pPr>
            <a:r>
              <a:rPr lang="en-CA" sz="1900"/>
              <a:t>The NOC is updated in partnership with Statistics Canada according to 5-year Census cycles. It is based on extensive occupational research and consultations conducted across the country, reflecting the evolution of the Canadian labour market.</a:t>
            </a:r>
          </a:p>
          <a:p>
            <a:pPr>
              <a:buClr>
                <a:srgbClr val="9A0000"/>
              </a:buClr>
              <a:defRPr/>
            </a:pPr>
            <a:endParaRPr lang="en-CA" sz="1000"/>
          </a:p>
          <a:p>
            <a:pPr>
              <a:buClr>
                <a:srgbClr val="9A0000"/>
              </a:buClr>
              <a:defRPr/>
            </a:pPr>
            <a:r>
              <a:rPr lang="en-CA" sz="1900"/>
              <a:t>It organize over 30,000 job titles into 520 occupational group descriptions.</a:t>
            </a:r>
          </a:p>
          <a:p>
            <a:pPr>
              <a:buClr>
                <a:srgbClr val="9A0000"/>
              </a:buClr>
              <a:defRPr/>
            </a:pPr>
            <a:endParaRPr lang="en-CA" sz="1000"/>
          </a:p>
          <a:p>
            <a:pPr>
              <a:buClr>
                <a:srgbClr val="9A0000"/>
              </a:buClr>
              <a:defRPr/>
            </a:pPr>
            <a:r>
              <a:rPr lang="en-CA" sz="1900"/>
              <a:t>A four-digit code, called the “NOC code” identifies the occupation. Each digit of this code reflects an important trait of the occupation it represents.</a:t>
            </a:r>
            <a:endParaRPr lang="en-CA" sz="1000"/>
          </a:p>
          <a:p>
            <a:pPr>
              <a:buClr>
                <a:srgbClr val="9A0000"/>
              </a:buClr>
              <a:defRPr/>
            </a:pPr>
            <a:endParaRPr lang="en-CA" sz="1000"/>
          </a:p>
          <a:p>
            <a:pPr>
              <a:buClr>
                <a:srgbClr val="9A0000"/>
              </a:buClr>
              <a:defRPr/>
            </a:pPr>
            <a:r>
              <a:rPr lang="en-CA" sz="1900"/>
              <a:t>The two major attributes of jobs used as classification criteria in developing the NOC are </a:t>
            </a:r>
            <a:r>
              <a:rPr lang="en-CA" sz="1900" i="1"/>
              <a:t>skill level </a:t>
            </a:r>
            <a:r>
              <a:rPr lang="en-CA" sz="1900"/>
              <a:t>and </a:t>
            </a:r>
            <a:r>
              <a:rPr lang="en-CA" sz="1900" i="1"/>
              <a:t>skill type. </a:t>
            </a:r>
            <a:r>
              <a:rPr lang="en-CA" sz="1900"/>
              <a:t>Other factors, such as industry and occupational mobility, are also taken in consideration.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CA" sz="1000"/>
          </a:p>
          <a:p>
            <a:pPr>
              <a:buFont typeface="Arial" panose="020B0604020202020204" pitchFamily="34" charset="0"/>
              <a:buNone/>
              <a:defRPr/>
            </a:pPr>
            <a:endParaRPr lang="en-CA" sz="200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80D7E57-A78F-4A6F-B173-0BC4E861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2924175"/>
            <a:ext cx="33115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C70724-A290-48C7-90F4-67F8DE56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965200"/>
            <a:ext cx="512603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C0FA0EC-F1D1-483F-9DBB-52D0892C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898525"/>
            <a:ext cx="53276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679F62E-581E-4FA6-8B5F-13490DB6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850" y="6092825"/>
            <a:ext cx="4829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3A50824-E023-4C0E-AD1F-7D5DE875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144463"/>
            <a:ext cx="93599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1C92B0D-8FE8-42F1-9EA2-507CB150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620713"/>
            <a:ext cx="6589713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0C71EB5-16CD-4E81-86E3-2BA34AD6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888" y="6165850"/>
            <a:ext cx="482917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671EC8-AE38-48DF-A699-0A5C3F4EF15E}"/>
              </a:ext>
            </a:extLst>
          </p:cNvPr>
          <p:cNvSpPr txBox="1">
            <a:spLocks/>
          </p:cNvSpPr>
          <p:nvPr/>
        </p:nvSpPr>
        <p:spPr>
          <a:xfrm>
            <a:off x="7142163" y="1089025"/>
            <a:ext cx="4608512" cy="50768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b="1" dirty="0"/>
              <a:t>9231</a:t>
            </a:r>
            <a:endParaRPr lang="en-CA" sz="2600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first digit indicates the Skill Type 9,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Occupations Unique to Processing, Manufacturing and Utilities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second digit indicates the Skill Level B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– – – – – – – – –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b="1" dirty="0"/>
              <a:t>6443</a:t>
            </a:r>
            <a:endParaRPr lang="en-CA" sz="2600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first digit indicates the Skill Type 6,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Sales and Service Occupations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second digit indicates the Skill Level C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– – – – – – – – –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b="1" dirty="0"/>
              <a:t>0212</a:t>
            </a:r>
            <a:endParaRPr lang="en-CA" sz="2600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first digit 0 always indicates Senior Management Occupations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The second digit indicates the Skill Type 2,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CA" sz="2600" dirty="0"/>
              <a:t>Natural and Applied Sciences and Related Occupations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2DF770-AF3C-4F95-96BE-0F974CDE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41325"/>
            <a:ext cx="20955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b="1"/>
              <a:t>EXAMPLES</a:t>
            </a:r>
            <a:endParaRPr lang="en-CA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7319</TotalTime>
  <Words>983</Words>
  <Application>Microsoft Office PowerPoint</Application>
  <PresentationFormat>Widescreen</PresentationFormat>
  <Paragraphs>145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Franklin Gothic Book</vt:lpstr>
      <vt:lpstr>Times New Roman</vt:lpstr>
      <vt:lpstr>Wingdings</vt:lpstr>
      <vt:lpstr>Wingdings 2</vt:lpstr>
      <vt:lpstr>Office Theme</vt:lpstr>
      <vt:lpstr>PowerPoint Presentation</vt:lpstr>
      <vt:lpstr>CONTENT OF THIS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EVIDENCE-INFORMED LOCAL LABOUR MARKET PLANNING</dc:title>
  <dc:creator>Julie Joncas</dc:creator>
  <cp:lastModifiedBy>Josee Savard Gosselin</cp:lastModifiedBy>
  <cp:revision>641</cp:revision>
  <cp:lastPrinted>2020-10-14T14:56:02Z</cp:lastPrinted>
  <dcterms:created xsi:type="dcterms:W3CDTF">2010-01-03T00:25:46Z</dcterms:created>
  <dcterms:modified xsi:type="dcterms:W3CDTF">2020-11-12T13:23:16Z</dcterms:modified>
</cp:coreProperties>
</file>